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  <p:sldMasterId id="2147483662" r:id="rId2"/>
  </p:sldMasterIdLst>
  <p:notesMasterIdLst>
    <p:notesMasterId r:id="rId25"/>
  </p:notesMasterIdLst>
  <p:handoutMasterIdLst>
    <p:handoutMasterId r:id="rId26"/>
  </p:handoutMasterIdLst>
  <p:sldIdLst>
    <p:sldId id="371" r:id="rId3"/>
    <p:sldId id="346" r:id="rId4"/>
    <p:sldId id="360" r:id="rId5"/>
    <p:sldId id="362" r:id="rId6"/>
    <p:sldId id="361" r:id="rId7"/>
    <p:sldId id="363" r:id="rId8"/>
    <p:sldId id="348" r:id="rId9"/>
    <p:sldId id="350" r:id="rId10"/>
    <p:sldId id="351" r:id="rId11"/>
    <p:sldId id="353" r:id="rId12"/>
    <p:sldId id="354" r:id="rId13"/>
    <p:sldId id="355" r:id="rId14"/>
    <p:sldId id="356" r:id="rId15"/>
    <p:sldId id="357" r:id="rId16"/>
    <p:sldId id="358" r:id="rId17"/>
    <p:sldId id="364" r:id="rId18"/>
    <p:sldId id="365" r:id="rId19"/>
    <p:sldId id="366" r:id="rId20"/>
    <p:sldId id="367" r:id="rId21"/>
    <p:sldId id="368" r:id="rId22"/>
    <p:sldId id="370" r:id="rId23"/>
    <p:sldId id="369" r:id="rId24"/>
  </p:sldIdLst>
  <p:sldSz cx="9144000" cy="6858000" type="letter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CC"/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642" y="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1594" y="-58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kumimoji="0" sz="1200"/>
            </a:lvl1pPr>
          </a:lstStyle>
          <a:p>
            <a:r>
              <a:rPr lang="en-US"/>
              <a:t>David M. Rocke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kumimoji="0" sz="1200"/>
            </a:lvl1pPr>
          </a:lstStyle>
          <a:p>
            <a:fld id="{5E7C958F-E90C-433B-9029-BD2B04682AD1}" type="datetime1">
              <a:rPr lang="en-US"/>
              <a:pPr/>
              <a:t>5/17/2015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3957"/>
            <a:ext cx="3038475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kumimoji="0" sz="1200"/>
            </a:lvl1pPr>
          </a:lstStyle>
          <a:p>
            <a:r>
              <a:rPr lang="en-US"/>
              <a:t>Sources of Variation in Microarray Data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773957"/>
            <a:ext cx="3038475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kumimoji="0" sz="1200"/>
            </a:lvl1pPr>
          </a:lstStyle>
          <a:p>
            <a:fld id="{749A913F-A923-49CE-9C42-A73D2CB725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95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386190"/>
            <a:ext cx="5140325" cy="41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kumimoji="0" sz="1200"/>
            </a:lvl1pPr>
          </a:lstStyle>
          <a:p>
            <a:fld id="{34BB03CA-7833-4262-A0A8-53A9083F403B}" type="datetime1">
              <a:rPr lang="en-US"/>
              <a:pPr/>
              <a:t>5/17/2015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3957"/>
            <a:ext cx="3038475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773957"/>
            <a:ext cx="3038475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kumimoji="0" sz="1200"/>
            </a:lvl1pPr>
          </a:lstStyle>
          <a:p>
            <a:fld id="{0ABAE533-4217-4E0C-8335-3040E18C11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0135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46327CB-6060-47EB-BF77-06E354FB9967}" type="datetime1">
              <a:rPr lang="en-US" smtClean="0"/>
              <a:t>5/17/2015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3CA3E4-7979-40BE-94CC-D4FFE37D17A1}" type="slidenum">
              <a:rPr lang="en-US"/>
              <a:pPr/>
              <a:t>1</a:t>
            </a:fld>
            <a:endParaRPr lang="en-US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0691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35942F6-9C40-4412-9741-E07026E99C2F}" type="datetime1">
              <a:rPr lang="en-US"/>
              <a:pPr/>
              <a:t>5/17/2015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A524DF-52D0-4058-A7A7-AFBF8955B3F3}" type="slidenum">
              <a:rPr lang="en-US"/>
              <a:pPr/>
              <a:t>20</a:t>
            </a:fld>
            <a:endParaRPr lang="en-US"/>
          </a:p>
        </p:txBody>
      </p:sp>
      <p:sp>
        <p:nvSpPr>
          <p:cNvPr id="42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36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2B955FE-859D-4AA6-AA0D-12F07D5D75B6}" type="datetime1">
              <a:rPr lang="en-US"/>
              <a:pPr/>
              <a:t>5/17/2015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9FBBE0-D93F-463F-BC15-FD65C6273DC5}" type="slidenum">
              <a:rPr lang="en-US"/>
              <a:pPr/>
              <a:t>2</a:t>
            </a:fld>
            <a:endParaRPr lang="en-US"/>
          </a:p>
        </p:txBody>
      </p:sp>
      <p:sp>
        <p:nvSpPr>
          <p:cNvPr id="420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867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232B886-C053-416A-A72C-039F95D9F70B}" type="datetime1">
              <a:rPr lang="en-US"/>
              <a:pPr/>
              <a:t>5/17/2015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C41E5B-5362-4621-BEB6-8FC329308EDA}" type="slidenum">
              <a:rPr lang="en-US"/>
              <a:pPr/>
              <a:t>7</a:t>
            </a:fld>
            <a:endParaRPr lang="en-US"/>
          </a:p>
        </p:txBody>
      </p:sp>
      <p:sp>
        <p:nvSpPr>
          <p:cNvPr id="42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50F6BE1-83E8-466E-B2AD-4383FDF8F233}" type="datetime1">
              <a:rPr lang="en-US"/>
              <a:pPr/>
              <a:t>5/17/2015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5DFDAF-1E69-4DF4-AEF2-79D6BB492297}" type="slidenum">
              <a:rPr lang="en-US"/>
              <a:pPr/>
              <a:t>8</a:t>
            </a:fld>
            <a:endParaRPr lang="en-US"/>
          </a:p>
        </p:txBody>
      </p:sp>
      <p:sp>
        <p:nvSpPr>
          <p:cNvPr id="42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69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68DE336-076B-42EC-8946-347C68F558BA}" type="datetime1">
              <a:rPr lang="en-US"/>
              <a:pPr/>
              <a:t>5/17/2015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C9BEEE-3F7B-4859-9383-1983058970D9}" type="slidenum">
              <a:rPr lang="en-US"/>
              <a:pPr/>
              <a:t>9</a:t>
            </a:fld>
            <a:endParaRPr lang="en-US"/>
          </a:p>
        </p:txBody>
      </p:sp>
      <p:sp>
        <p:nvSpPr>
          <p:cNvPr id="425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215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35942F6-9C40-4412-9741-E07026E99C2F}" type="datetime1">
              <a:rPr lang="en-US"/>
              <a:pPr/>
              <a:t>5/17/2015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A524DF-52D0-4058-A7A7-AFBF8955B3F3}" type="slidenum">
              <a:rPr lang="en-US"/>
              <a:pPr/>
              <a:t>10</a:t>
            </a:fld>
            <a:endParaRPr lang="en-US"/>
          </a:p>
        </p:txBody>
      </p:sp>
      <p:sp>
        <p:nvSpPr>
          <p:cNvPr id="42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49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A854E38-3D49-49A5-89B0-C127AE834CC4}" type="datetime1">
              <a:rPr lang="en-US"/>
              <a:pPr/>
              <a:t>5/17/2015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3A9611-B190-4FF9-9FCE-7011EF54BAEE}" type="slidenum">
              <a:rPr lang="en-US"/>
              <a:pPr/>
              <a:t>11</a:t>
            </a:fld>
            <a:endParaRPr lang="en-US"/>
          </a:p>
        </p:txBody>
      </p:sp>
      <p:sp>
        <p:nvSpPr>
          <p:cNvPr id="428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20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35942F6-9C40-4412-9741-E07026E99C2F}" type="datetime1">
              <a:rPr lang="en-US"/>
              <a:pPr/>
              <a:t>5/17/2015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A524DF-52D0-4058-A7A7-AFBF8955B3F3}" type="slidenum">
              <a:rPr lang="en-US"/>
              <a:pPr/>
              <a:t>16</a:t>
            </a:fld>
            <a:endParaRPr lang="en-US"/>
          </a:p>
        </p:txBody>
      </p:sp>
      <p:sp>
        <p:nvSpPr>
          <p:cNvPr id="42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996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35942F6-9C40-4412-9741-E07026E99C2F}" type="datetime1">
              <a:rPr lang="en-US"/>
              <a:pPr/>
              <a:t>5/17/2015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A524DF-52D0-4058-A7A7-AFBF8955B3F3}" type="slidenum">
              <a:rPr lang="en-US"/>
              <a:pPr/>
              <a:t>17</a:t>
            </a:fld>
            <a:endParaRPr lang="en-US"/>
          </a:p>
        </p:txBody>
      </p:sp>
      <p:sp>
        <p:nvSpPr>
          <p:cNvPr id="42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75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8389C9D-36C8-465E-9A5B-D2AB38A8F3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4294B-07D9-442F-8784-97BA91BF03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4EEFE-2B0A-4AFB-A76E-36D6B7D10F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89C9D-36C8-465E-9A5B-D2AB38A8F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63C85-A5B9-4EED-A929-E921488F2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0716-297B-4F14-8DC8-80FA86217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6AB7-5F08-45FF-A5AC-C34CDF1D2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E2081-1AD8-4443-8E24-DB0015816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F52D-000E-4743-9BD7-BABE75793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C98E-7F1C-4065-9A25-9AD61D57E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C80-BE22-47B3-B117-E5780BAFB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63C85-A5B9-4EED-A929-E921488F2C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F81EFD-FFE1-4514-9832-A4E3694013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294B-07D9-442F-8784-97BA91BF03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4EEFE-2B0A-4AFB-A76E-36D6B7D10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EA0716-297B-4F14-8DC8-80FA86217E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AA6AB7-5F08-45FF-A5AC-C34CDF1D28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E2081-1AD8-4443-8E24-DB00158160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FF52D-000E-4743-9BD7-BABE75793F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1C98E-7F1C-4065-9A25-9AD61D57E7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1CC80-BE22-47B3-B117-E5780BAFB3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81EFD-FFE1-4514-9832-A4E3694013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171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BAAAEFD-939D-4576-BA1E-C7EF374012C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AAAEFD-939D-4576-BA1E-C7EF374012C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6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Measuring Success in</a:t>
            </a:r>
            <a:br>
              <a:rPr lang="en-US" dirty="0" smtClean="0"/>
            </a:br>
            <a:r>
              <a:rPr lang="en-US" dirty="0" smtClean="0"/>
              <a:t>Prediction</a:t>
            </a:r>
            <a:endParaRPr lang="en-US" dirty="0"/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SPH 247</a:t>
            </a:r>
            <a:endParaRPr lang="en-US" dirty="0"/>
          </a:p>
          <a:p>
            <a:r>
              <a:rPr lang="en-US" dirty="0"/>
              <a:t>Statistical Analysis of </a:t>
            </a:r>
          </a:p>
          <a:p>
            <a:r>
              <a:rPr lang="en-US" dirty="0"/>
              <a:t>Laboratory Data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19,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59F9EB19-CB0C-4DA4-AEFD-1EED67BFFDE1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0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D86D9-0C22-4EF7-ADAE-71096D85B824}" type="slidenum">
              <a:rPr lang="en-US"/>
              <a:pPr/>
              <a:t>10</a:t>
            </a:fld>
            <a:endParaRPr lang="en-US"/>
          </a:p>
        </p:txBody>
      </p:sp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212725" y="835025"/>
            <a:ext cx="63277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We now show the ROC curve for a rare outcome:</a:t>
            </a:r>
          </a:p>
          <a:p>
            <a:endParaRPr lang="en-US" sz="1800" dirty="0">
              <a:latin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</a:rPr>
              <a:t>&gt; truth &lt;- rep(0:1,c(990,10))</a:t>
            </a:r>
          </a:p>
          <a:p>
            <a:r>
              <a:rPr lang="en-US" sz="1800" dirty="0">
                <a:latin typeface="Courier New" pitchFamily="49" charset="0"/>
              </a:rPr>
              <a:t>&gt; </a:t>
            </a:r>
            <a:r>
              <a:rPr lang="en-US" sz="1800" dirty="0" err="1">
                <a:latin typeface="Courier New" pitchFamily="49" charset="0"/>
              </a:rPr>
              <a:t>pred</a:t>
            </a:r>
            <a:r>
              <a:rPr lang="en-US" sz="1800" dirty="0">
                <a:latin typeface="Courier New" pitchFamily="49" charset="0"/>
              </a:rPr>
              <a:t> &lt;- c(</a:t>
            </a:r>
            <a:r>
              <a:rPr lang="en-US" sz="1800" dirty="0" err="1">
                <a:latin typeface="Courier New" pitchFamily="49" charset="0"/>
              </a:rPr>
              <a:t>rnorm</a:t>
            </a:r>
            <a:r>
              <a:rPr lang="en-US" sz="1800" dirty="0">
                <a:latin typeface="Courier New" pitchFamily="49" charset="0"/>
              </a:rPr>
              <a:t>(990,10,1),</a:t>
            </a:r>
            <a:r>
              <a:rPr lang="en-US" sz="1800" dirty="0" err="1">
                <a:latin typeface="Courier New" pitchFamily="49" charset="0"/>
              </a:rPr>
              <a:t>rnorm</a:t>
            </a:r>
            <a:r>
              <a:rPr lang="en-US" sz="1800" dirty="0">
                <a:latin typeface="Courier New" pitchFamily="49" charset="0"/>
              </a:rPr>
              <a:t>(10,12,1))</a:t>
            </a:r>
          </a:p>
          <a:p>
            <a:r>
              <a:rPr lang="en-US" sz="1800" dirty="0">
                <a:latin typeface="Courier New" pitchFamily="49" charset="0"/>
              </a:rPr>
              <a:t>&gt; plot(rocdemo.sca(</a:t>
            </a:r>
            <a:r>
              <a:rPr lang="en-US" sz="1800" dirty="0" err="1">
                <a:latin typeface="Courier New" pitchFamily="49" charset="0"/>
              </a:rPr>
              <a:t>truth,pred</a:t>
            </a:r>
            <a:r>
              <a:rPr lang="en-US" sz="1800" dirty="0">
                <a:latin typeface="Courier New" pitchFamily="49" charset="0"/>
              </a:rPr>
              <a:t>))</a:t>
            </a:r>
          </a:p>
          <a:p>
            <a:r>
              <a:rPr lang="en-US" sz="1800" dirty="0">
                <a:latin typeface="Courier New" pitchFamily="49" charset="0"/>
              </a:rPr>
              <a:t>&gt; AUC(rocdemo.sca(</a:t>
            </a:r>
            <a:r>
              <a:rPr lang="en-US" sz="1800" dirty="0" err="1">
                <a:latin typeface="Courier New" pitchFamily="49" charset="0"/>
              </a:rPr>
              <a:t>truth,pred</a:t>
            </a:r>
            <a:r>
              <a:rPr lang="en-US" sz="1800" dirty="0">
                <a:latin typeface="Courier New" pitchFamily="49" charset="0"/>
              </a:rPr>
              <a:t>))</a:t>
            </a:r>
          </a:p>
          <a:p>
            <a:r>
              <a:rPr lang="en-US" sz="1800" dirty="0">
                <a:latin typeface="Courier New" pitchFamily="49" charset="0"/>
              </a:rPr>
              <a:t>[1] 0.9011111</a:t>
            </a:r>
          </a:p>
          <a:p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D874-8D77-43B8-BA1F-424C47F690AB}" type="slidenum">
              <a:rPr lang="en-US"/>
              <a:pPr/>
              <a:t>11</a:t>
            </a:fld>
            <a:endParaRPr lang="en-US"/>
          </a:p>
        </p:txBody>
      </p:sp>
      <p:sp>
        <p:nvSpPr>
          <p:cNvPr id="418819" name="Text Box 3"/>
          <p:cNvSpPr txBox="1">
            <a:spLocks noChangeArrowheads="1"/>
          </p:cNvSpPr>
          <p:nvPr/>
        </p:nvSpPr>
        <p:spPr bwMode="auto">
          <a:xfrm>
            <a:off x="7469188" y="1219200"/>
            <a:ext cx="1674812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ROC </a:t>
            </a:r>
          </a:p>
          <a:p>
            <a:r>
              <a:rPr lang="en-US"/>
              <a:t>Curve </a:t>
            </a:r>
          </a:p>
          <a:p>
            <a:r>
              <a:rPr lang="en-US"/>
              <a:t>for Rare </a:t>
            </a:r>
          </a:p>
          <a:p>
            <a:r>
              <a:rPr lang="en-US"/>
              <a:t>Outcome</a:t>
            </a:r>
          </a:p>
        </p:txBody>
      </p:sp>
      <p:pic>
        <p:nvPicPr>
          <p:cNvPr id="4188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0"/>
            <a:ext cx="6172200" cy="616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Statistical Significance and Classification Success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easier for a variable to be statistically significant than for the classification using that variable to be highly accurate, measured, for example, by the ROC curve.</a:t>
            </a:r>
          </a:p>
          <a:p>
            <a:r>
              <a:rPr lang="en-US" dirty="0" smtClean="0"/>
              <a:t>Suppose we have 100 patients, 50 in each group (say disease and control).</a:t>
            </a:r>
          </a:p>
          <a:p>
            <a:r>
              <a:rPr lang="en-US" dirty="0" smtClean="0"/>
              <a:t>If the groups are separated by 0.5 times the within group standard deviation, then the p-value for the test of significance will be around 0.01 but the classification will only be 60% correct.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C98E-7F1C-4065-9A25-9AD61D57E7D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63C85-A5B9-4EED-A929-E921488F2CE6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430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0"/>
            <a:ext cx="6483113" cy="6471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Statistical Significance and Classification Success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classification is to be correct 95% of the time, then the groups need to be separated by 3.3 times the within group standard deviation, and then the p-value for the test of significance will be around essentially 0.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C98E-7F1C-4065-9A25-9AD61D57E7D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63C85-A5B9-4EED-A929-E921488F2CE6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431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0326" y="0"/>
            <a:ext cx="6335874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D86D9-0C22-4EF7-ADAE-71096D85B824}" type="slidenum">
              <a:rPr lang="en-US"/>
              <a:pPr/>
              <a:t>16</a:t>
            </a:fld>
            <a:endParaRPr lang="en-US"/>
          </a:p>
        </p:txBody>
      </p:sp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212725" y="835025"/>
            <a:ext cx="684354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Courier New" pitchFamily="49" charset="0"/>
              </a:rPr>
              <a:t>&gt; truth </a:t>
            </a:r>
            <a:r>
              <a:rPr lang="en-US" sz="1400" dirty="0">
                <a:latin typeface="Courier New" pitchFamily="49" charset="0"/>
              </a:rPr>
              <a:t>&lt;- rep(0:1,c(80,20</a:t>
            </a:r>
            <a:r>
              <a:rPr lang="en-US" sz="1400" dirty="0" smtClean="0">
                <a:latin typeface="Courier New" pitchFamily="49" charset="0"/>
              </a:rPr>
              <a:t>))</a:t>
            </a:r>
          </a:p>
          <a:p>
            <a:r>
              <a:rPr lang="en-US" sz="1400" dirty="0">
                <a:latin typeface="Courier New" pitchFamily="49" charset="0"/>
              </a:rPr>
              <a:t>&gt; summary(</a:t>
            </a:r>
            <a:r>
              <a:rPr lang="en-US" sz="1400" dirty="0" err="1">
                <a:latin typeface="Courier New" pitchFamily="49" charset="0"/>
              </a:rPr>
              <a:t>glm</a:t>
            </a:r>
            <a:r>
              <a:rPr lang="en-US" sz="1400" dirty="0">
                <a:latin typeface="Courier New" pitchFamily="49" charset="0"/>
              </a:rPr>
              <a:t>(truth~var1,family=binomial))</a:t>
            </a:r>
          </a:p>
          <a:p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Call:</a:t>
            </a:r>
          </a:p>
          <a:p>
            <a:r>
              <a:rPr lang="en-US" sz="1400" dirty="0" err="1">
                <a:latin typeface="Courier New" pitchFamily="49" charset="0"/>
              </a:rPr>
              <a:t>glm</a:t>
            </a:r>
            <a:r>
              <a:rPr lang="en-US" sz="1400" dirty="0">
                <a:latin typeface="Courier New" pitchFamily="49" charset="0"/>
              </a:rPr>
              <a:t>(formula = truth ~ var1, family = binomial)</a:t>
            </a:r>
          </a:p>
          <a:p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Deviance Residuals: </a:t>
            </a:r>
          </a:p>
          <a:p>
            <a:r>
              <a:rPr lang="en-US" sz="1400" dirty="0">
                <a:latin typeface="Courier New" pitchFamily="49" charset="0"/>
              </a:rPr>
              <a:t>     Min        1Q    Median        3Q       Max  </a:t>
            </a:r>
          </a:p>
          <a:p>
            <a:r>
              <a:rPr lang="en-US" sz="1400" dirty="0">
                <a:latin typeface="Courier New" pitchFamily="49" charset="0"/>
              </a:rPr>
              <a:t>-2.04601  -0.45586  -0.21127  -0.05413   2.11889  </a:t>
            </a:r>
          </a:p>
          <a:p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Coefficients:</a:t>
            </a:r>
          </a:p>
          <a:p>
            <a:r>
              <a:rPr lang="en-US" sz="1400" dirty="0">
                <a:latin typeface="Courier New" pitchFamily="49" charset="0"/>
              </a:rPr>
              <a:t>            Estimate Std. Error z value </a:t>
            </a:r>
            <a:r>
              <a:rPr lang="en-US" sz="1400" dirty="0" err="1">
                <a:latin typeface="Courier New" pitchFamily="49" charset="0"/>
              </a:rPr>
              <a:t>Pr</a:t>
            </a:r>
            <a:r>
              <a:rPr lang="en-US" sz="1400" dirty="0">
                <a:latin typeface="Courier New" pitchFamily="49" charset="0"/>
              </a:rPr>
              <a:t>(&gt;|z|)    </a:t>
            </a:r>
          </a:p>
          <a:p>
            <a:r>
              <a:rPr lang="en-US" sz="1400" dirty="0">
                <a:latin typeface="Courier New" pitchFamily="49" charset="0"/>
              </a:rPr>
              <a:t>(Intercept)  -3.4727     0.6775  -5.125 2.97e-07 ***</a:t>
            </a:r>
          </a:p>
          <a:p>
            <a:r>
              <a:rPr lang="en-US" sz="1400" dirty="0">
                <a:latin typeface="Courier New" pitchFamily="49" charset="0"/>
              </a:rPr>
              <a:t>var1          1.8202     0.4038   4.508 6.55e-06 ***</a:t>
            </a:r>
          </a:p>
          <a:p>
            <a:r>
              <a:rPr lang="en-US" sz="1400" dirty="0">
                <a:latin typeface="Courier New" pitchFamily="49" charset="0"/>
              </a:rPr>
              <a:t>---</a:t>
            </a:r>
          </a:p>
          <a:p>
            <a:r>
              <a:rPr lang="en-US" sz="1400" dirty="0" err="1">
                <a:latin typeface="Courier New" pitchFamily="49" charset="0"/>
              </a:rPr>
              <a:t>Signif</a:t>
            </a:r>
            <a:r>
              <a:rPr lang="en-US" sz="1400" dirty="0">
                <a:latin typeface="Courier New" pitchFamily="49" charset="0"/>
              </a:rPr>
              <a:t>. codes:  0 ‘***’ 0.001 ‘**’ 0.01 ‘*’ 0.05 ‘.’ 0.1 ‘ ’ 1</a:t>
            </a:r>
          </a:p>
          <a:p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(Dispersion parameter for binomial family taken to be 1)</a:t>
            </a:r>
          </a:p>
          <a:p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Null deviance: 100.080  on 99  degrees of freedom</a:t>
            </a:r>
          </a:p>
          <a:p>
            <a:r>
              <a:rPr lang="en-US" sz="1400" dirty="0">
                <a:latin typeface="Courier New" pitchFamily="49" charset="0"/>
              </a:rPr>
              <a:t>Residual deviance:  56.222  on 98  degrees of freedom</a:t>
            </a:r>
          </a:p>
          <a:p>
            <a:r>
              <a:rPr lang="en-US" sz="1400" dirty="0">
                <a:latin typeface="Courier New" pitchFamily="49" charset="0"/>
              </a:rPr>
              <a:t>AIC: 60.222</a:t>
            </a:r>
          </a:p>
          <a:p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Number of Fisher Scoring iterations: 6</a:t>
            </a:r>
          </a:p>
        </p:txBody>
      </p:sp>
    </p:spTree>
    <p:extLst>
      <p:ext uri="{BB962C8B-B14F-4D97-AF65-F5344CB8AC3E}">
        <p14:creationId xmlns:p14="http://schemas.microsoft.com/office/powerpoint/2010/main" val="3234221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D86D9-0C22-4EF7-ADAE-71096D85B824}" type="slidenum">
              <a:rPr lang="en-US"/>
              <a:pPr/>
              <a:t>17</a:t>
            </a:fld>
            <a:endParaRPr lang="en-US"/>
          </a:p>
        </p:txBody>
      </p:sp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212725" y="835025"/>
            <a:ext cx="7380547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Courier New" pitchFamily="49" charset="0"/>
              </a:rPr>
              <a:t>&gt; pred2 </a:t>
            </a:r>
            <a:r>
              <a:rPr lang="en-US" sz="1400" dirty="0">
                <a:latin typeface="Courier New" pitchFamily="49" charset="0"/>
              </a:rPr>
              <a:t>&lt;- predict(</a:t>
            </a:r>
            <a:r>
              <a:rPr lang="en-US" sz="1400" dirty="0" err="1">
                <a:latin typeface="Courier New" pitchFamily="49" charset="0"/>
              </a:rPr>
              <a:t>glm</a:t>
            </a:r>
            <a:r>
              <a:rPr lang="en-US" sz="1400" dirty="0">
                <a:latin typeface="Courier New" pitchFamily="49" charset="0"/>
              </a:rPr>
              <a:t>(truth~var1,family=binomial),type="response</a:t>
            </a:r>
            <a:r>
              <a:rPr lang="en-US" sz="1400" dirty="0" smtClean="0">
                <a:latin typeface="Courier New" pitchFamily="49" charset="0"/>
              </a:rPr>
              <a:t>")</a:t>
            </a:r>
          </a:p>
          <a:p>
            <a:r>
              <a:rPr lang="en-US" sz="1400" dirty="0">
                <a:latin typeface="Courier New" pitchFamily="49" charset="0"/>
              </a:rPr>
              <a:t>&gt; table(truth,pred2 &gt; .5)</a:t>
            </a:r>
          </a:p>
          <a:p>
            <a:r>
              <a:rPr lang="en-US" sz="1400" dirty="0">
                <a:latin typeface="Courier New" pitchFamily="49" charset="0"/>
              </a:rPr>
              <a:t>     </a:t>
            </a:r>
          </a:p>
          <a:p>
            <a:r>
              <a:rPr lang="en-US" sz="1400" dirty="0">
                <a:latin typeface="Courier New" pitchFamily="49" charset="0"/>
              </a:rPr>
              <a:t>truth FALSE TRUE</a:t>
            </a:r>
          </a:p>
          <a:p>
            <a:r>
              <a:rPr lang="en-US" sz="1400" dirty="0">
                <a:latin typeface="Courier New" pitchFamily="49" charset="0"/>
              </a:rPr>
              <a:t>    0    75    5</a:t>
            </a:r>
          </a:p>
          <a:p>
            <a:r>
              <a:rPr lang="en-US" sz="1400" dirty="0">
                <a:latin typeface="Courier New" pitchFamily="49" charset="0"/>
              </a:rPr>
              <a:t>    1     9   </a:t>
            </a:r>
            <a:r>
              <a:rPr lang="en-US" sz="1400" dirty="0" smtClean="0">
                <a:latin typeface="Courier New" pitchFamily="49" charset="0"/>
              </a:rPr>
              <a:t>11</a:t>
            </a:r>
          </a:p>
          <a:p>
            <a:endParaRPr lang="en-US" sz="1400" dirty="0">
              <a:latin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</a:rPr>
              <a:t>TPR = 11/20 = 0.55</a:t>
            </a:r>
          </a:p>
          <a:p>
            <a:r>
              <a:rPr lang="en-US" sz="1400" dirty="0" smtClean="0">
                <a:latin typeface="Courier New" pitchFamily="49" charset="0"/>
              </a:rPr>
              <a:t>SPC = TNR = 75/80 = 0.9375</a:t>
            </a:r>
          </a:p>
          <a:p>
            <a:r>
              <a:rPr lang="en-US" sz="1400" dirty="0" smtClean="0">
                <a:latin typeface="Courier New" pitchFamily="49" charset="0"/>
              </a:rPr>
              <a:t>PPV = 11/16 = 0.6875</a:t>
            </a:r>
          </a:p>
          <a:p>
            <a:r>
              <a:rPr lang="en-US" sz="1400" dirty="0" smtClean="0">
                <a:latin typeface="Courier New" pitchFamily="49" charset="0"/>
              </a:rPr>
              <a:t>NPV = 75/84 = 0.8929</a:t>
            </a:r>
          </a:p>
          <a:p>
            <a:r>
              <a:rPr lang="en-US" sz="1400" dirty="0" smtClean="0">
                <a:latin typeface="Courier New" pitchFamily="49" charset="0"/>
              </a:rPr>
              <a:t>FPR = 5/80 = 0.0625</a:t>
            </a:r>
          </a:p>
          <a:p>
            <a:r>
              <a:rPr lang="en-US" sz="1400" dirty="0" smtClean="0">
                <a:latin typeface="Courier New" pitchFamily="49" charset="0"/>
              </a:rPr>
              <a:t>FDR = 5/16 = 0.3125</a:t>
            </a:r>
          </a:p>
          <a:p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&gt; source("http://bioconductor.org/</a:t>
            </a:r>
            <a:r>
              <a:rPr lang="en-US" sz="1400" dirty="0" err="1">
                <a:latin typeface="Courier New" pitchFamily="49" charset="0"/>
              </a:rPr>
              <a:t>biocLite.R</a:t>
            </a:r>
            <a:r>
              <a:rPr lang="en-US" sz="1400" dirty="0">
                <a:latin typeface="Courier New" pitchFamily="49" charset="0"/>
              </a:rPr>
              <a:t>")</a:t>
            </a:r>
          </a:p>
          <a:p>
            <a:r>
              <a:rPr lang="en-US" sz="1400" dirty="0" smtClean="0">
                <a:latin typeface="Courier New" pitchFamily="49" charset="0"/>
              </a:rPr>
              <a:t>&gt; </a:t>
            </a:r>
            <a:r>
              <a:rPr lang="en-US" sz="1400" dirty="0" err="1" smtClean="0">
                <a:latin typeface="Courier New" pitchFamily="49" charset="0"/>
              </a:rPr>
              <a:t>biocLite</a:t>
            </a:r>
            <a:r>
              <a:rPr lang="en-US" sz="1400" dirty="0">
                <a:latin typeface="Courier New" pitchFamily="49" charset="0"/>
              </a:rPr>
              <a:t>("ROC</a:t>
            </a:r>
            <a:r>
              <a:rPr lang="en-US" sz="1400" dirty="0" smtClean="0">
                <a:latin typeface="Courier New" pitchFamily="49" charset="0"/>
              </a:rPr>
              <a:t>")</a:t>
            </a:r>
          </a:p>
          <a:p>
            <a:r>
              <a:rPr lang="en-US" sz="1400" dirty="0" smtClean="0">
                <a:latin typeface="Courier New" pitchFamily="49" charset="0"/>
              </a:rPr>
              <a:t>&gt; library(ROC)</a:t>
            </a:r>
          </a:p>
          <a:p>
            <a:r>
              <a:rPr lang="en-US" sz="1400" dirty="0" smtClean="0">
                <a:latin typeface="Courier New" pitchFamily="49" charset="0"/>
              </a:rPr>
              <a:t>&gt; plot(</a:t>
            </a:r>
            <a:r>
              <a:rPr lang="en-US" sz="1400" dirty="0" err="1" smtClean="0">
                <a:latin typeface="Courier New" pitchFamily="49" charset="0"/>
              </a:rPr>
              <a:t>rocdemo.sca</a:t>
            </a:r>
            <a:r>
              <a:rPr lang="en-US" sz="1400" dirty="0" smtClean="0">
                <a:latin typeface="Courier New" pitchFamily="49" charset="0"/>
              </a:rPr>
              <a:t>(truth,pred2))</a:t>
            </a:r>
          </a:p>
          <a:p>
            <a:r>
              <a:rPr lang="en-US" sz="1400" dirty="0">
                <a:latin typeface="Courier New" pitchFamily="49" charset="0"/>
              </a:rPr>
              <a:t>&gt; </a:t>
            </a:r>
            <a:r>
              <a:rPr lang="en-US" sz="1400" dirty="0" err="1">
                <a:latin typeface="Courier New" pitchFamily="49" charset="0"/>
              </a:rPr>
              <a:t>abline</a:t>
            </a:r>
            <a:r>
              <a:rPr lang="en-US" sz="1400" dirty="0">
                <a:latin typeface="Courier New" pitchFamily="49" charset="0"/>
              </a:rPr>
              <a:t>(v=0.0625,lwd=2)</a:t>
            </a:r>
          </a:p>
          <a:p>
            <a:r>
              <a:rPr lang="en-US" sz="1400" dirty="0">
                <a:latin typeface="Courier New" pitchFamily="49" charset="0"/>
              </a:rPr>
              <a:t>&gt; </a:t>
            </a:r>
            <a:r>
              <a:rPr lang="en-US" sz="1400" dirty="0" err="1">
                <a:latin typeface="Courier New" pitchFamily="49" charset="0"/>
              </a:rPr>
              <a:t>abline</a:t>
            </a:r>
            <a:r>
              <a:rPr lang="en-US" sz="1400" dirty="0">
                <a:latin typeface="Courier New" pitchFamily="49" charset="0"/>
              </a:rPr>
              <a:t>(h=0.55,lwd=2)</a:t>
            </a:r>
            <a:endParaRPr lang="en-US" sz="1400" dirty="0" smtClean="0">
              <a:latin typeface="Courier New" pitchFamily="49" charset="0"/>
            </a:endParaRPr>
          </a:p>
          <a:p>
            <a:endParaRPr lang="en-US" sz="1400" dirty="0">
              <a:latin typeface="Courier New" pitchFamily="49" charset="0"/>
            </a:endParaRPr>
          </a:p>
          <a:p>
            <a:endParaRPr lang="en-US" sz="1400" dirty="0">
              <a:latin typeface="Courier New" pitchFamily="49" charset="0"/>
            </a:endParaRPr>
          </a:p>
          <a:p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5419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C98E-7F1C-4065-9A25-9AD61D57E7DF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76200"/>
            <a:ext cx="6400800" cy="639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10231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Cutoff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that missing a disease case has an implicit cost of $1000 and a false diagnosis of disease has an implicit cost of $200.</a:t>
            </a:r>
          </a:p>
          <a:p>
            <a:r>
              <a:rPr lang="en-US" dirty="0" smtClean="0"/>
              <a:t>Then the cost of the procedure is 1000×FN+200×FP.</a:t>
            </a:r>
          </a:p>
          <a:p>
            <a:r>
              <a:rPr lang="en-US" dirty="0" smtClean="0"/>
              <a:t>With a cut-off of 0.5, the estimated cost would be</a:t>
            </a:r>
            <a:br>
              <a:rPr lang="en-US" dirty="0" smtClean="0"/>
            </a:br>
            <a:r>
              <a:rPr lang="en-US" dirty="0" smtClean="0"/>
              <a:t>(1000)(9) + (200)(5) = $10,000 per 100 patients or $100 per patient.</a:t>
            </a:r>
          </a:p>
          <a:p>
            <a:r>
              <a:rPr lang="en-US" dirty="0" smtClean="0"/>
              <a:t>Let’s compute the cost for different cutoffs.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C98E-7F1C-4065-9A25-9AD61D57E7D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18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Classification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Suppose we have two groups for which each case is a member of one or the other, and that we know the correct classification (“truth”). We will call the two groups Disease and Healthy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Suppose we have a prediction method that produces a single numerical value, and that small values of that number suggest membership in the Healthy group and large values suggest membership in the Disease group.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How can we measure the success of the prediction method?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First, consider the case when we have a cutoff that defines which group is predicted.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2820-1E1E-4913-998F-E0BB5467B8D8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D86D9-0C22-4EF7-ADAE-71096D85B824}" type="slidenum">
              <a:rPr lang="en-US"/>
              <a:pPr/>
              <a:t>20</a:t>
            </a:fld>
            <a:endParaRPr lang="en-US"/>
          </a:p>
        </p:txBody>
      </p:sp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212725" y="835025"/>
            <a:ext cx="8024954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err="1">
                <a:latin typeface="Courier New" pitchFamily="49" charset="0"/>
              </a:rPr>
              <a:t>diagcost</a:t>
            </a:r>
            <a:r>
              <a:rPr lang="en-US" sz="1400" dirty="0">
                <a:latin typeface="Courier New" pitchFamily="49" charset="0"/>
              </a:rPr>
              <a:t> &lt;- function(</a:t>
            </a:r>
            <a:r>
              <a:rPr lang="en-US" sz="1400" dirty="0" err="1">
                <a:latin typeface="Courier New" pitchFamily="49" charset="0"/>
              </a:rPr>
              <a:t>truth,predq,costp,costn</a:t>
            </a:r>
            <a:r>
              <a:rPr lang="en-US" sz="1400" dirty="0">
                <a:latin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</a:rPr>
              <a:t>{</a:t>
            </a:r>
          </a:p>
          <a:p>
            <a:r>
              <a:rPr lang="en-US" sz="1400" dirty="0">
                <a:latin typeface="Courier New" pitchFamily="49" charset="0"/>
              </a:rPr>
              <a:t>  n &lt;- length(</a:t>
            </a:r>
            <a:r>
              <a:rPr lang="en-US" sz="1400" dirty="0" err="1">
                <a:latin typeface="Courier New" pitchFamily="49" charset="0"/>
              </a:rPr>
              <a:t>predq</a:t>
            </a:r>
            <a:r>
              <a:rPr lang="en-US" sz="1400" dirty="0">
                <a:latin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</a:rPr>
              <a:t>  names(</a:t>
            </a:r>
            <a:r>
              <a:rPr lang="en-US" sz="1400" dirty="0" err="1">
                <a:latin typeface="Courier New" pitchFamily="49" charset="0"/>
              </a:rPr>
              <a:t>predq</a:t>
            </a:r>
            <a:r>
              <a:rPr lang="en-US" sz="1400" dirty="0">
                <a:latin typeface="Courier New" pitchFamily="49" charset="0"/>
              </a:rPr>
              <a:t>) &lt;- ""</a:t>
            </a:r>
          </a:p>
          <a:p>
            <a:r>
              <a:rPr lang="en-US" sz="1400" dirty="0">
                <a:latin typeface="Courier New" pitchFamily="49" charset="0"/>
              </a:rPr>
              <a:t>  cutoffs &lt;- c(sort(</a:t>
            </a:r>
            <a:r>
              <a:rPr lang="en-US" sz="1400" dirty="0" err="1">
                <a:latin typeface="Courier New" pitchFamily="49" charset="0"/>
              </a:rPr>
              <a:t>predq</a:t>
            </a:r>
            <a:r>
              <a:rPr lang="en-US" sz="1400" dirty="0">
                <a:latin typeface="Courier New" pitchFamily="49" charset="0"/>
              </a:rPr>
              <a:t>),1)</a:t>
            </a:r>
          </a:p>
          <a:p>
            <a:r>
              <a:rPr lang="en-US" sz="1400" dirty="0">
                <a:latin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</a:rPr>
              <a:t>fpvec</a:t>
            </a:r>
            <a:r>
              <a:rPr lang="en-US" sz="1400" dirty="0">
                <a:latin typeface="Courier New" pitchFamily="49" charset="0"/>
              </a:rPr>
              <a:t> &lt;- rep(0,n+1)</a:t>
            </a:r>
          </a:p>
          <a:p>
            <a:r>
              <a:rPr lang="en-US" sz="1400" dirty="0">
                <a:latin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</a:rPr>
              <a:t>fnvec</a:t>
            </a:r>
            <a:r>
              <a:rPr lang="en-US" sz="1400" dirty="0">
                <a:latin typeface="Courier New" pitchFamily="49" charset="0"/>
              </a:rPr>
              <a:t> &lt;- rep(0,n+1)</a:t>
            </a:r>
          </a:p>
          <a:p>
            <a:r>
              <a:rPr lang="en-US" sz="1400" dirty="0">
                <a:latin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</a:rPr>
              <a:t>costvec</a:t>
            </a:r>
            <a:r>
              <a:rPr lang="en-US" sz="1400" dirty="0">
                <a:latin typeface="Courier New" pitchFamily="49" charset="0"/>
              </a:rPr>
              <a:t> &lt;- rep(0,n+1)</a:t>
            </a:r>
          </a:p>
          <a:p>
            <a:r>
              <a:rPr lang="en-US" sz="1400" dirty="0">
                <a:latin typeface="Courier New" pitchFamily="49" charset="0"/>
              </a:rPr>
              <a:t>  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in 1:(n+1))</a:t>
            </a:r>
          </a:p>
          <a:p>
            <a:r>
              <a:rPr lang="en-US" sz="1400" dirty="0">
                <a:latin typeface="Courier New" pitchFamily="49" charset="0"/>
              </a:rPr>
              <a:t>  {</a:t>
            </a:r>
          </a:p>
          <a:p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</a:rPr>
              <a:t>predb</a:t>
            </a:r>
            <a:r>
              <a:rPr lang="en-US" sz="1400" dirty="0">
                <a:latin typeface="Courier New" pitchFamily="49" charset="0"/>
              </a:rPr>
              <a:t> &lt;- </a:t>
            </a:r>
            <a:r>
              <a:rPr lang="en-US" sz="1400" dirty="0" err="1">
                <a:latin typeface="Courier New" pitchFamily="49" charset="0"/>
              </a:rPr>
              <a:t>predq</a:t>
            </a:r>
            <a:r>
              <a:rPr lang="en-US" sz="1400" dirty="0">
                <a:latin typeface="Courier New" pitchFamily="49" charset="0"/>
              </a:rPr>
              <a:t> &gt;= cutoffs[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</a:t>
            </a:r>
          </a:p>
          <a:p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</a:rPr>
              <a:t>fp</a:t>
            </a:r>
            <a:r>
              <a:rPr lang="en-US" sz="1400" dirty="0">
                <a:latin typeface="Courier New" pitchFamily="49" charset="0"/>
              </a:rPr>
              <a:t> &lt;- sum(</a:t>
            </a:r>
            <a:r>
              <a:rPr lang="en-US" sz="1400" dirty="0" err="1">
                <a:latin typeface="Courier New" pitchFamily="49" charset="0"/>
              </a:rPr>
              <a:t>predb</a:t>
            </a:r>
            <a:r>
              <a:rPr lang="en-US" sz="1400" dirty="0">
                <a:latin typeface="Courier New" pitchFamily="49" charset="0"/>
              </a:rPr>
              <a:t> &amp;  !truth)</a:t>
            </a:r>
          </a:p>
          <a:p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</a:rPr>
              <a:t>fn</a:t>
            </a:r>
            <a:r>
              <a:rPr lang="en-US" sz="1400" dirty="0">
                <a:latin typeface="Courier New" pitchFamily="49" charset="0"/>
              </a:rPr>
              <a:t> &lt;- sum(!</a:t>
            </a:r>
            <a:r>
              <a:rPr lang="en-US" sz="1400" dirty="0" err="1">
                <a:latin typeface="Courier New" pitchFamily="49" charset="0"/>
              </a:rPr>
              <a:t>predb</a:t>
            </a:r>
            <a:r>
              <a:rPr lang="en-US" sz="1400" dirty="0">
                <a:latin typeface="Courier New" pitchFamily="49" charset="0"/>
              </a:rPr>
              <a:t> &amp; truth)</a:t>
            </a:r>
          </a:p>
          <a:p>
            <a:r>
              <a:rPr lang="en-US" sz="1400" dirty="0">
                <a:latin typeface="Courier New" pitchFamily="49" charset="0"/>
              </a:rPr>
              <a:t>    cost &lt;- </a:t>
            </a:r>
            <a:r>
              <a:rPr lang="en-US" sz="1400" dirty="0" err="1">
                <a:latin typeface="Courier New" pitchFamily="49" charset="0"/>
              </a:rPr>
              <a:t>fp</a:t>
            </a:r>
            <a:r>
              <a:rPr lang="en-US" sz="1400" dirty="0">
                <a:latin typeface="Courier New" pitchFamily="49" charset="0"/>
              </a:rPr>
              <a:t>*</a:t>
            </a:r>
            <a:r>
              <a:rPr lang="en-US" sz="1400" dirty="0" err="1">
                <a:latin typeface="Courier New" pitchFamily="49" charset="0"/>
              </a:rPr>
              <a:t>costp+fn</a:t>
            </a:r>
            <a:r>
              <a:rPr lang="en-US" sz="1400" dirty="0">
                <a:latin typeface="Courier New" pitchFamily="49" charset="0"/>
              </a:rPr>
              <a:t>*</a:t>
            </a:r>
            <a:r>
              <a:rPr lang="en-US" sz="1400" dirty="0" err="1">
                <a:latin typeface="Courier New" pitchFamily="49" charset="0"/>
              </a:rPr>
              <a:t>costn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</a:rPr>
              <a:t>fpvec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&lt;- </a:t>
            </a:r>
            <a:r>
              <a:rPr lang="en-US" sz="1400" dirty="0" err="1">
                <a:latin typeface="Courier New" pitchFamily="49" charset="0"/>
              </a:rPr>
              <a:t>fp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</a:rPr>
              <a:t>fnvec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&lt;- </a:t>
            </a:r>
            <a:r>
              <a:rPr lang="en-US" sz="1400" dirty="0" err="1">
                <a:latin typeface="Courier New" pitchFamily="49" charset="0"/>
              </a:rPr>
              <a:t>fn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</a:rPr>
              <a:t>costvec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&lt;- cost</a:t>
            </a:r>
          </a:p>
          <a:p>
            <a:r>
              <a:rPr lang="en-US" sz="1400" dirty="0">
                <a:latin typeface="Courier New" pitchFamily="49" charset="0"/>
              </a:rPr>
              <a:t>  }</a:t>
            </a:r>
          </a:p>
          <a:p>
            <a:r>
              <a:rPr lang="en-US" sz="1400" dirty="0">
                <a:latin typeface="Courier New" pitchFamily="49" charset="0"/>
              </a:rPr>
              <a:t>  return(</a:t>
            </a:r>
            <a:r>
              <a:rPr lang="en-US" sz="1400" dirty="0" err="1">
                <a:latin typeface="Courier New" pitchFamily="49" charset="0"/>
              </a:rPr>
              <a:t>data.frame</a:t>
            </a:r>
            <a:r>
              <a:rPr lang="en-US" sz="1400" dirty="0">
                <a:latin typeface="Courier New" pitchFamily="49" charset="0"/>
              </a:rPr>
              <a:t>(1:(n+1),</a:t>
            </a:r>
            <a:r>
              <a:rPr lang="en-US" sz="1400" dirty="0" err="1">
                <a:latin typeface="Courier New" pitchFamily="49" charset="0"/>
              </a:rPr>
              <a:t>cutoffs,fpvec,fnvec,costvec</a:t>
            </a:r>
            <a:r>
              <a:rPr lang="en-US" sz="1400" dirty="0">
                <a:latin typeface="Courier New" pitchFamily="49" charset="0"/>
              </a:rPr>
              <a:t>))</a:t>
            </a:r>
          </a:p>
          <a:p>
            <a:r>
              <a:rPr lang="en-US" sz="1400" dirty="0">
                <a:latin typeface="Courier New" pitchFamily="49" charset="0"/>
              </a:rPr>
              <a:t>}</a:t>
            </a:r>
          </a:p>
          <a:p>
            <a:r>
              <a:rPr lang="en-US" sz="1400" dirty="0">
                <a:latin typeface="Courier New" pitchFamily="49" charset="0"/>
              </a:rPr>
              <a:t>The least cost </a:t>
            </a:r>
            <a:r>
              <a:rPr lang="en-US" sz="1400" dirty="0" smtClean="0">
                <a:latin typeface="Courier New" pitchFamily="49" charset="0"/>
              </a:rPr>
              <a:t>of $4200 (vs. $10,000) is </a:t>
            </a:r>
            <a:r>
              <a:rPr lang="en-US" sz="1400" dirty="0">
                <a:latin typeface="Courier New" pitchFamily="49" charset="0"/>
              </a:rPr>
              <a:t>at </a:t>
            </a:r>
            <a:r>
              <a:rPr lang="en-US" sz="1400" dirty="0" smtClean="0">
                <a:latin typeface="Courier New" pitchFamily="49" charset="0"/>
              </a:rPr>
              <a:t>cutoff = 0.1286845279</a:t>
            </a:r>
          </a:p>
          <a:p>
            <a:r>
              <a:rPr lang="en-US" sz="1400" dirty="0" smtClean="0">
                <a:latin typeface="Courier New" pitchFamily="49" charset="0"/>
              </a:rPr>
              <a:t>with 1 false negative and 16 false positives</a:t>
            </a:r>
          </a:p>
          <a:p>
            <a:endParaRPr lang="en-US" sz="1400" dirty="0" smtClean="0">
              <a:latin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</a:rPr>
              <a:t>The cutoff of 0.5853639 minimizes the total errors with 2 false positives</a:t>
            </a:r>
          </a:p>
          <a:p>
            <a:r>
              <a:rPr lang="en-US" sz="1400" dirty="0">
                <a:latin typeface="Courier New" pitchFamily="49" charset="0"/>
              </a:rPr>
              <a:t>a</a:t>
            </a:r>
            <a:r>
              <a:rPr lang="en-US" sz="1400" dirty="0" smtClean="0">
                <a:latin typeface="Courier New" pitchFamily="49" charset="0"/>
              </a:rPr>
              <a:t>nd 9 false negatives (cost $9400)</a:t>
            </a:r>
            <a:endParaRPr lang="en-US" sz="1400" dirty="0">
              <a:latin typeface="Courier New" pitchFamily="49" charset="0"/>
            </a:endParaRPr>
          </a:p>
          <a:p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2924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C98E-7F1C-4065-9A25-9AD61D57E7DF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76200"/>
            <a:ext cx="6400800" cy="639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53751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C98E-7F1C-4065-9A25-9AD61D57E7DF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85725"/>
            <a:ext cx="6400800" cy="639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99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8905759"/>
              </p:ext>
            </p:extLst>
          </p:nvPr>
        </p:nvGraphicFramePr>
        <p:xfrm>
          <a:off x="457200" y="10668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Healthy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Predict Disease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(True</a:t>
                      </a:r>
                      <a:r>
                        <a:rPr lang="en-US" baseline="0" dirty="0" smtClean="0"/>
                        <a:t> Positive)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(False Positive)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A+B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Predict Healthy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 (False Negative)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 (True Negative)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C+D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A+C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B+D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A+B+C+D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63C85-A5B9-4EED-A929-E921488F2CE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3505200"/>
            <a:ext cx="8229600" cy="2819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mtClean="0"/>
              <a:t>A: True Positive (TP), hit</a:t>
            </a:r>
          </a:p>
          <a:p>
            <a:pPr fontAlgn="auto">
              <a:spcAft>
                <a:spcPts val="0"/>
              </a:spcAft>
            </a:pPr>
            <a:r>
              <a:rPr lang="en-US" smtClean="0"/>
              <a:t>D: True negative (TN), correct rejection</a:t>
            </a:r>
          </a:p>
          <a:p>
            <a:pPr fontAlgn="auto">
              <a:spcAft>
                <a:spcPts val="0"/>
              </a:spcAft>
            </a:pPr>
            <a:r>
              <a:rPr lang="en-US" smtClean="0"/>
              <a:t>B: False positive (FP), false alarm, Type I error</a:t>
            </a:r>
          </a:p>
          <a:p>
            <a:pPr fontAlgn="auto">
              <a:spcAft>
                <a:spcPts val="0"/>
              </a:spcAft>
            </a:pPr>
            <a:r>
              <a:rPr lang="en-US" smtClean="0"/>
              <a:t>C: False negative (FN), miss, Type II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547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383355"/>
              </p:ext>
            </p:extLst>
          </p:nvPr>
        </p:nvGraphicFramePr>
        <p:xfrm>
          <a:off x="457200" y="1524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Healthy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Predict Disease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(True</a:t>
                      </a:r>
                      <a:r>
                        <a:rPr lang="en-US" baseline="0" dirty="0" smtClean="0"/>
                        <a:t> Positive)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(False Positive)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A+B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Predict Healthy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 (False Negative)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 (True Negative)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C+D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A+C (Positive)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B+D (Negative)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A+B+C+D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63C85-A5B9-4EED-A929-E921488F2CE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752600"/>
            <a:ext cx="8229600" cy="45720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Sensitivity, True Positive Rate </a:t>
            </a:r>
            <a:r>
              <a:rPr lang="en-US" dirty="0"/>
              <a:t>(TPR</a:t>
            </a:r>
            <a:r>
              <a:rPr lang="en-US" dirty="0" smtClean="0"/>
              <a:t>), recall</a:t>
            </a:r>
          </a:p>
          <a:p>
            <a:pPr lvl="1" fontAlgn="auto">
              <a:spcAft>
                <a:spcPts val="0"/>
              </a:spcAft>
            </a:pPr>
            <a:r>
              <a:rPr lang="en-US" dirty="0" smtClean="0"/>
              <a:t>TPR = TP/P = TP/(TP+FN) = A/(A+C)</a:t>
            </a:r>
          </a:p>
          <a:p>
            <a:pPr lvl="1" fontAlgn="auto">
              <a:spcAft>
                <a:spcPts val="0"/>
              </a:spcAft>
            </a:pPr>
            <a:r>
              <a:rPr lang="en-US" dirty="0" smtClean="0"/>
              <a:t>Fraction of those with the Disease that are correctly predicted</a:t>
            </a:r>
            <a:endParaRPr lang="en-US" dirty="0"/>
          </a:p>
          <a:p>
            <a:pPr fontAlgn="auto">
              <a:spcAft>
                <a:spcPts val="0"/>
              </a:spcAft>
            </a:pPr>
            <a:r>
              <a:rPr lang="en-US" dirty="0"/>
              <a:t>S</a:t>
            </a:r>
            <a:r>
              <a:rPr lang="en-US" dirty="0" smtClean="0"/>
              <a:t>pecificity </a:t>
            </a:r>
            <a:r>
              <a:rPr lang="en-US" dirty="0"/>
              <a:t>(SPC</a:t>
            </a:r>
            <a:r>
              <a:rPr lang="en-US" dirty="0" smtClean="0"/>
              <a:t>),  </a:t>
            </a:r>
            <a:r>
              <a:rPr lang="en-US" dirty="0"/>
              <a:t>True Negative </a:t>
            </a:r>
            <a:r>
              <a:rPr lang="en-US" dirty="0" smtClean="0"/>
              <a:t>Rate</a:t>
            </a:r>
          </a:p>
          <a:p>
            <a:pPr lvl="1" fontAlgn="auto">
              <a:spcAft>
                <a:spcPts val="0"/>
              </a:spcAft>
            </a:pPr>
            <a:r>
              <a:rPr lang="en-US" dirty="0" smtClean="0"/>
              <a:t>SPC = TN/N = TN/(TN+FP) = D/(B+D)</a:t>
            </a:r>
          </a:p>
          <a:p>
            <a:pPr lvl="1" fontAlgn="auto">
              <a:spcAft>
                <a:spcPts val="0"/>
              </a:spcAft>
            </a:pPr>
            <a:r>
              <a:rPr lang="en-US" dirty="0" smtClean="0"/>
              <a:t>Fraction of those Healthy who are correctly predicted</a:t>
            </a:r>
            <a:endParaRPr lang="en-US" dirty="0"/>
          </a:p>
          <a:p>
            <a:pPr fontAlgn="auto">
              <a:spcAft>
                <a:spcPts val="0"/>
              </a:spcAft>
            </a:pPr>
            <a:r>
              <a:rPr lang="en-US" dirty="0" smtClean="0"/>
              <a:t>Precision, Positive Predictive Value </a:t>
            </a:r>
            <a:r>
              <a:rPr lang="en-US" dirty="0"/>
              <a:t>(</a:t>
            </a:r>
            <a:r>
              <a:rPr lang="en-US" dirty="0" smtClean="0"/>
              <a:t>PPV)</a:t>
            </a:r>
          </a:p>
          <a:p>
            <a:pPr lvl="1" fontAlgn="auto">
              <a:spcAft>
                <a:spcPts val="0"/>
              </a:spcAft>
            </a:pPr>
            <a:r>
              <a:rPr lang="en-US" dirty="0" smtClean="0"/>
              <a:t>PPV = TP/(TP+FP) = A/(A+B)</a:t>
            </a:r>
          </a:p>
          <a:p>
            <a:pPr lvl="1" fontAlgn="auto">
              <a:spcAft>
                <a:spcPts val="0"/>
              </a:spcAft>
            </a:pPr>
            <a:r>
              <a:rPr lang="en-US" dirty="0" smtClean="0"/>
              <a:t>Fraction of those predicted to have the Disease who do have it</a:t>
            </a:r>
            <a:endParaRPr lang="en-US" dirty="0"/>
          </a:p>
          <a:p>
            <a:pPr fontAlgn="auto">
              <a:spcAft>
                <a:spcPts val="0"/>
              </a:spcAft>
            </a:pPr>
            <a:r>
              <a:rPr lang="en-US" dirty="0"/>
              <a:t>N</a:t>
            </a:r>
            <a:r>
              <a:rPr lang="en-US" dirty="0" smtClean="0"/>
              <a:t>egative Predictive </a:t>
            </a:r>
            <a:r>
              <a:rPr lang="en-US" dirty="0"/>
              <a:t>value (NPV</a:t>
            </a:r>
            <a:r>
              <a:rPr lang="en-US" dirty="0" smtClean="0"/>
              <a:t>)</a:t>
            </a:r>
          </a:p>
          <a:p>
            <a:pPr lvl="1" fontAlgn="auto">
              <a:spcAft>
                <a:spcPts val="0"/>
              </a:spcAft>
            </a:pPr>
            <a:r>
              <a:rPr lang="en-US" dirty="0" smtClean="0"/>
              <a:t>NPV = TN/(TN+FN) = D/(C+D)</a:t>
            </a:r>
          </a:p>
          <a:p>
            <a:pPr lvl="1" fontAlgn="auto">
              <a:spcAft>
                <a:spcPts val="0"/>
              </a:spcAft>
            </a:pPr>
            <a:r>
              <a:rPr lang="en-US" dirty="0" smtClean="0"/>
              <a:t>Fraction of those predicted to be healthy who are healthy</a:t>
            </a:r>
            <a:endParaRPr lang="en-US" dirty="0"/>
          </a:p>
          <a:p>
            <a:pPr fontAlgn="auto">
              <a:spcAft>
                <a:spcPts val="0"/>
              </a:spcAft>
            </a:pPr>
            <a:r>
              <a:rPr lang="en-US" dirty="0"/>
              <a:t>F</a:t>
            </a:r>
            <a:r>
              <a:rPr lang="en-US" dirty="0" smtClean="0"/>
              <a:t>all-out </a:t>
            </a:r>
            <a:r>
              <a:rPr lang="en-US" dirty="0"/>
              <a:t>or </a:t>
            </a:r>
            <a:r>
              <a:rPr lang="en-US" dirty="0" smtClean="0"/>
              <a:t>False Positive Rate </a:t>
            </a:r>
            <a:r>
              <a:rPr lang="en-US" dirty="0"/>
              <a:t>(FPR</a:t>
            </a:r>
            <a:r>
              <a:rPr lang="en-US" dirty="0" smtClean="0"/>
              <a:t>)</a:t>
            </a:r>
          </a:p>
          <a:p>
            <a:pPr lvl="1" fontAlgn="auto">
              <a:spcAft>
                <a:spcPts val="0"/>
              </a:spcAft>
            </a:pPr>
            <a:r>
              <a:rPr lang="en-US" dirty="0" smtClean="0"/>
              <a:t>FPR = FP/N = FP/(FP+TN) = 1 − SPC</a:t>
            </a:r>
          </a:p>
          <a:p>
            <a:pPr lvl="1" fontAlgn="auto">
              <a:spcAft>
                <a:spcPts val="0"/>
              </a:spcAft>
            </a:pPr>
            <a:r>
              <a:rPr lang="en-US" dirty="0" smtClean="0"/>
              <a:t>Fraction of those healthy who are predicted to have the disease</a:t>
            </a:r>
            <a:endParaRPr lang="en-US" dirty="0"/>
          </a:p>
          <a:p>
            <a:pPr fontAlgn="auto">
              <a:spcAft>
                <a:spcPts val="0"/>
              </a:spcAft>
            </a:pPr>
            <a:r>
              <a:rPr lang="en-US" dirty="0"/>
              <a:t>F</a:t>
            </a:r>
            <a:r>
              <a:rPr lang="en-US" dirty="0" smtClean="0"/>
              <a:t>alse </a:t>
            </a:r>
            <a:r>
              <a:rPr lang="en-US" dirty="0"/>
              <a:t>D</a:t>
            </a:r>
            <a:r>
              <a:rPr lang="en-US" dirty="0" smtClean="0"/>
              <a:t>iscovery Rate </a:t>
            </a:r>
            <a:r>
              <a:rPr lang="en-US" dirty="0"/>
              <a:t>(FDR</a:t>
            </a:r>
            <a:r>
              <a:rPr lang="en-US" dirty="0" smtClean="0"/>
              <a:t>)</a:t>
            </a:r>
          </a:p>
          <a:p>
            <a:pPr lvl="1" fontAlgn="auto">
              <a:spcAft>
                <a:spcPts val="0"/>
              </a:spcAft>
            </a:pPr>
            <a:r>
              <a:rPr lang="en-US" dirty="0" smtClean="0"/>
              <a:t>FDR = FP/(TP+FP) = </a:t>
            </a:r>
            <a:r>
              <a:rPr lang="en-US" dirty="0"/>
              <a:t>1 − </a:t>
            </a:r>
            <a:r>
              <a:rPr lang="en-US" dirty="0" smtClean="0"/>
              <a:t>PPV</a:t>
            </a:r>
          </a:p>
          <a:p>
            <a:pPr lvl="1" fontAlgn="auto">
              <a:spcAft>
                <a:spcPts val="0"/>
              </a:spcAft>
            </a:pPr>
            <a:r>
              <a:rPr lang="en-US" dirty="0" smtClean="0"/>
              <a:t>Fraction of those predicted to have the disease who are healthy</a:t>
            </a:r>
          </a:p>
          <a:p>
            <a:pPr fontAlgn="auto">
              <a:spcAft>
                <a:spcPts val="0"/>
              </a:spcAft>
            </a:pPr>
            <a:r>
              <a:rPr lang="en-US" dirty="0" smtClean="0"/>
              <a:t>Accuracy (ACC) </a:t>
            </a:r>
          </a:p>
          <a:p>
            <a:pPr lvl="1" fontAlgn="auto">
              <a:spcAft>
                <a:spcPts val="0"/>
              </a:spcAft>
            </a:pPr>
            <a:r>
              <a:rPr lang="en-US" dirty="0" smtClean="0"/>
              <a:t>ACC = (TP+TN)/(P+N)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981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Dependence on Population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63C85-A5B9-4EED-A929-E921488F2CE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Sensitivity and Specificity depend only on the test, not on the composition of the population, other figures are dependent</a:t>
            </a:r>
          </a:p>
          <a:p>
            <a:r>
              <a:rPr lang="en-US" dirty="0" smtClean="0"/>
              <a:t>Sensitivity = fraction of patients with the disease who are predicted to have the disease (p = 0.98). </a:t>
            </a:r>
            <a:endParaRPr lang="en-US" dirty="0"/>
          </a:p>
          <a:p>
            <a:r>
              <a:rPr lang="en-US" dirty="0" smtClean="0"/>
              <a:t>Specificity = fraction of patients who are healthy that are classified as healthy (q = 0.99).</a:t>
            </a:r>
          </a:p>
          <a:p>
            <a:r>
              <a:rPr lang="en-US" dirty="0" smtClean="0"/>
              <a:t>If the population is 500 Disease and 500 healthy, then TP = 490, FN = 10, TN = 495, FP = 5 and</a:t>
            </a:r>
            <a:br>
              <a:rPr lang="en-US" dirty="0" smtClean="0"/>
            </a:br>
            <a:r>
              <a:rPr lang="en-US" dirty="0" smtClean="0"/>
              <a:t>PPV = 490/(490 + 5) = </a:t>
            </a:r>
            <a:r>
              <a:rPr lang="en-US" b="1" dirty="0" smtClean="0"/>
              <a:t>0.9899</a:t>
            </a:r>
          </a:p>
          <a:p>
            <a:r>
              <a:rPr lang="en-US" dirty="0"/>
              <a:t>If the population is 1</a:t>
            </a:r>
            <a:r>
              <a:rPr lang="en-US" dirty="0" smtClean="0"/>
              <a:t>00 </a:t>
            </a:r>
            <a:r>
              <a:rPr lang="en-US" dirty="0"/>
              <a:t>Disease and 1</a:t>
            </a:r>
            <a:r>
              <a:rPr lang="en-US" dirty="0" smtClean="0"/>
              <a:t>000 </a:t>
            </a:r>
            <a:r>
              <a:rPr lang="en-US" dirty="0"/>
              <a:t>healthy, </a:t>
            </a:r>
            <a:r>
              <a:rPr lang="en-US" dirty="0" smtClean="0"/>
              <a:t>then </a:t>
            </a:r>
            <a:r>
              <a:rPr lang="en-US" dirty="0"/>
              <a:t>TP = </a:t>
            </a:r>
            <a:r>
              <a:rPr lang="en-US" dirty="0" smtClean="0"/>
              <a:t>98, </a:t>
            </a:r>
            <a:r>
              <a:rPr lang="en-US" dirty="0"/>
              <a:t>FN = 2</a:t>
            </a:r>
            <a:r>
              <a:rPr lang="en-US" dirty="0" smtClean="0"/>
              <a:t>, </a:t>
            </a:r>
            <a:r>
              <a:rPr lang="en-US" dirty="0"/>
              <a:t>TN = </a:t>
            </a:r>
            <a:r>
              <a:rPr lang="en-US" dirty="0" smtClean="0"/>
              <a:t>990, </a:t>
            </a:r>
            <a:r>
              <a:rPr lang="en-US" dirty="0"/>
              <a:t>FP = </a:t>
            </a:r>
            <a:r>
              <a:rPr lang="en-US" dirty="0" smtClean="0"/>
              <a:t>10 </a:t>
            </a:r>
            <a:r>
              <a:rPr lang="en-US" dirty="0"/>
              <a:t>and</a:t>
            </a:r>
            <a:br>
              <a:rPr lang="en-US" dirty="0"/>
            </a:br>
            <a:r>
              <a:rPr lang="en-US" dirty="0"/>
              <a:t>PPV = </a:t>
            </a:r>
            <a:r>
              <a:rPr lang="en-US" dirty="0" smtClean="0"/>
              <a:t>98/(98 </a:t>
            </a:r>
            <a:r>
              <a:rPr lang="en-US" dirty="0"/>
              <a:t>+ </a:t>
            </a:r>
            <a:r>
              <a:rPr lang="en-US" dirty="0" smtClean="0"/>
              <a:t>10) </a:t>
            </a:r>
            <a:r>
              <a:rPr lang="en-US" dirty="0"/>
              <a:t>= </a:t>
            </a:r>
            <a:r>
              <a:rPr lang="en-US" b="1" dirty="0" smtClean="0"/>
              <a:t>0.9074</a:t>
            </a:r>
          </a:p>
          <a:p>
            <a:r>
              <a:rPr lang="en-US" dirty="0"/>
              <a:t>If the population is </a:t>
            </a:r>
            <a:r>
              <a:rPr lang="en-US" dirty="0" smtClean="0"/>
              <a:t>100 </a:t>
            </a:r>
            <a:r>
              <a:rPr lang="en-US" dirty="0"/>
              <a:t>Disease and </a:t>
            </a:r>
            <a:r>
              <a:rPr lang="en-US" dirty="0" smtClean="0"/>
              <a:t>10,000 </a:t>
            </a:r>
            <a:r>
              <a:rPr lang="en-US" dirty="0"/>
              <a:t>healthy, </a:t>
            </a:r>
            <a:r>
              <a:rPr lang="en-US" dirty="0" smtClean="0"/>
              <a:t>then </a:t>
            </a:r>
            <a:r>
              <a:rPr lang="en-US" dirty="0"/>
              <a:t>TP = </a:t>
            </a:r>
            <a:r>
              <a:rPr lang="en-US" dirty="0" smtClean="0"/>
              <a:t>98, </a:t>
            </a:r>
            <a:r>
              <a:rPr lang="en-US" dirty="0"/>
              <a:t>FN = 2</a:t>
            </a:r>
            <a:r>
              <a:rPr lang="en-US" dirty="0" smtClean="0"/>
              <a:t>, </a:t>
            </a:r>
            <a:r>
              <a:rPr lang="en-US" dirty="0"/>
              <a:t>TN = </a:t>
            </a:r>
            <a:r>
              <a:rPr lang="en-US" dirty="0" smtClean="0"/>
              <a:t>9900, </a:t>
            </a:r>
            <a:r>
              <a:rPr lang="en-US" dirty="0"/>
              <a:t>FP = </a:t>
            </a:r>
            <a:r>
              <a:rPr lang="en-US" dirty="0" smtClean="0"/>
              <a:t>100 </a:t>
            </a:r>
            <a:r>
              <a:rPr lang="en-US" dirty="0"/>
              <a:t>and</a:t>
            </a:r>
            <a:br>
              <a:rPr lang="en-US" dirty="0"/>
            </a:br>
            <a:r>
              <a:rPr lang="en-US" dirty="0"/>
              <a:t>PPV = </a:t>
            </a:r>
            <a:r>
              <a:rPr lang="en-US" dirty="0" smtClean="0"/>
              <a:t>98/(98 </a:t>
            </a:r>
            <a:r>
              <a:rPr lang="en-US" dirty="0"/>
              <a:t>+ </a:t>
            </a:r>
            <a:r>
              <a:rPr lang="en-US" dirty="0" smtClean="0"/>
              <a:t>100) </a:t>
            </a:r>
            <a:r>
              <a:rPr lang="en-US" dirty="0"/>
              <a:t>= </a:t>
            </a:r>
            <a:r>
              <a:rPr lang="en-US" b="1" dirty="0" smtClean="0"/>
              <a:t>0.4949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487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ROC Curve (Receiver Operating Characteristic)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If we pick a </a:t>
            </a:r>
            <a:r>
              <a:rPr lang="en-US" dirty="0" err="1"/>
              <a:t>cutpoint</a:t>
            </a:r>
            <a:r>
              <a:rPr lang="en-US" dirty="0"/>
              <a:t> </a:t>
            </a:r>
            <a:r>
              <a:rPr lang="en-US" i="1" dirty="0"/>
              <a:t>t</a:t>
            </a:r>
            <a:r>
              <a:rPr lang="en-US" dirty="0"/>
              <a:t>, we can assign any case with a predicted value </a:t>
            </a:r>
            <a:r>
              <a:rPr lang="en-US" dirty="0">
                <a:cs typeface="Arial" pitchFamily="34" charset="0"/>
              </a:rPr>
              <a:t>≤ </a:t>
            </a:r>
            <a:r>
              <a:rPr lang="en-US" i="1" dirty="0">
                <a:cs typeface="Arial" pitchFamily="34" charset="0"/>
              </a:rPr>
              <a:t>t</a:t>
            </a:r>
            <a:r>
              <a:rPr lang="en-US" dirty="0">
                <a:cs typeface="Arial" pitchFamily="34" charset="0"/>
              </a:rPr>
              <a:t> to </a:t>
            </a:r>
            <a:r>
              <a:rPr lang="en-US" dirty="0" smtClean="0">
                <a:cs typeface="Arial" pitchFamily="34" charset="0"/>
              </a:rPr>
              <a:t>Healthy and </a:t>
            </a:r>
            <a:r>
              <a:rPr lang="en-US" dirty="0">
                <a:cs typeface="Arial" pitchFamily="34" charset="0"/>
              </a:rPr>
              <a:t>the others to </a:t>
            </a:r>
            <a:r>
              <a:rPr lang="en-US" dirty="0" smtClean="0">
                <a:cs typeface="Arial" pitchFamily="34" charset="0"/>
              </a:rPr>
              <a:t>Disease.</a:t>
            </a:r>
            <a:endParaRPr lang="en-US" dirty="0"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cs typeface="Arial" pitchFamily="34" charset="0"/>
              </a:rPr>
              <a:t>For that value of </a:t>
            </a:r>
            <a:r>
              <a:rPr lang="en-US" i="1" dirty="0">
                <a:cs typeface="Arial" pitchFamily="34" charset="0"/>
              </a:rPr>
              <a:t>t</a:t>
            </a:r>
            <a:r>
              <a:rPr lang="en-US" dirty="0">
                <a:cs typeface="Arial" pitchFamily="34" charset="0"/>
              </a:rPr>
              <a:t>, we can compute the number correctly assigned to </a:t>
            </a:r>
            <a:r>
              <a:rPr lang="en-US" dirty="0" smtClean="0">
                <a:cs typeface="Arial" pitchFamily="34" charset="0"/>
              </a:rPr>
              <a:t>Disease </a:t>
            </a:r>
            <a:r>
              <a:rPr lang="en-US" dirty="0">
                <a:cs typeface="Arial" pitchFamily="34" charset="0"/>
              </a:rPr>
              <a:t>and the number incorrectly assigned to </a:t>
            </a:r>
            <a:r>
              <a:rPr lang="en-US" dirty="0" smtClean="0">
                <a:cs typeface="Arial" pitchFamily="34" charset="0"/>
              </a:rPr>
              <a:t>Disease </a:t>
            </a:r>
            <a:r>
              <a:rPr lang="en-US" dirty="0">
                <a:cs typeface="Arial" pitchFamily="34" charset="0"/>
              </a:rPr>
              <a:t>(true positives and false positives).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Arial" pitchFamily="34" charset="0"/>
              </a:rPr>
              <a:t>For </a:t>
            </a:r>
            <a:r>
              <a:rPr lang="en-US" i="1" dirty="0">
                <a:cs typeface="Arial" pitchFamily="34" charset="0"/>
              </a:rPr>
              <a:t>t</a:t>
            </a:r>
            <a:r>
              <a:rPr lang="en-US" dirty="0">
                <a:cs typeface="Arial" pitchFamily="34" charset="0"/>
              </a:rPr>
              <a:t> small enough, all will be assigned to </a:t>
            </a:r>
            <a:r>
              <a:rPr lang="en-US" dirty="0" smtClean="0">
                <a:cs typeface="Arial" pitchFamily="34" charset="0"/>
              </a:rPr>
              <a:t>Disease and </a:t>
            </a:r>
            <a:r>
              <a:rPr lang="en-US" dirty="0">
                <a:cs typeface="Arial" pitchFamily="34" charset="0"/>
              </a:rPr>
              <a:t>for </a:t>
            </a:r>
            <a:r>
              <a:rPr lang="en-US" i="1" dirty="0">
                <a:cs typeface="Arial" pitchFamily="34" charset="0"/>
              </a:rPr>
              <a:t>t</a:t>
            </a:r>
            <a:r>
              <a:rPr lang="en-US" dirty="0">
                <a:cs typeface="Arial" pitchFamily="34" charset="0"/>
              </a:rPr>
              <a:t> large enough all will be assigned to </a:t>
            </a:r>
            <a:r>
              <a:rPr lang="en-US" dirty="0" smtClean="0">
                <a:cs typeface="Arial" pitchFamily="34" charset="0"/>
              </a:rPr>
              <a:t>Healthy.</a:t>
            </a:r>
            <a:endParaRPr lang="en-US" dirty="0"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cs typeface="Arial" pitchFamily="34" charset="0"/>
              </a:rPr>
              <a:t>The ROC curve is a plot of true </a:t>
            </a:r>
            <a:r>
              <a:rPr lang="en-US" dirty="0" smtClean="0">
                <a:cs typeface="Arial" pitchFamily="34" charset="0"/>
              </a:rPr>
              <a:t>positive rate </a:t>
            </a:r>
            <a:r>
              <a:rPr lang="en-US" dirty="0">
                <a:cs typeface="Arial" pitchFamily="34" charset="0"/>
              </a:rPr>
              <a:t>vs. false </a:t>
            </a:r>
            <a:r>
              <a:rPr lang="en-US" dirty="0" smtClean="0">
                <a:cs typeface="Arial" pitchFamily="34" charset="0"/>
              </a:rPr>
              <a:t>positive rate. 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Arial" pitchFamily="34" charset="0"/>
              </a:rPr>
              <a:t>If everyone is classified positive (t = 0), then </a:t>
            </a:r>
            <a:br>
              <a:rPr lang="en-US" dirty="0" smtClean="0">
                <a:cs typeface="Arial" pitchFamily="34" charset="0"/>
              </a:rPr>
            </a:br>
            <a:r>
              <a:rPr lang="en-US" dirty="0" smtClean="0">
                <a:cs typeface="Arial" pitchFamily="34" charset="0"/>
              </a:rPr>
              <a:t>TPR = TP/(TP+FN)  = FP/(FP + 0) = 1</a:t>
            </a:r>
            <a:br>
              <a:rPr lang="en-US" dirty="0" smtClean="0">
                <a:cs typeface="Arial" pitchFamily="34" charset="0"/>
              </a:rPr>
            </a:br>
            <a:r>
              <a:rPr lang="en-US" dirty="0" smtClean="0">
                <a:cs typeface="Arial" pitchFamily="34" charset="0"/>
              </a:rPr>
              <a:t>FPR = FP/(FP + TN) = FP/(FP + 0) = 1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Arial" pitchFamily="34" charset="0"/>
              </a:rPr>
              <a:t>If everyone is classified </a:t>
            </a:r>
            <a:r>
              <a:rPr lang="en-US" dirty="0" smtClean="0">
                <a:cs typeface="Arial" pitchFamily="34" charset="0"/>
              </a:rPr>
              <a:t>negative </a:t>
            </a:r>
            <a:r>
              <a:rPr lang="en-US" dirty="0">
                <a:cs typeface="Arial" pitchFamily="34" charset="0"/>
              </a:rPr>
              <a:t>(t = </a:t>
            </a:r>
            <a:r>
              <a:rPr lang="en-US" dirty="0" smtClean="0">
                <a:cs typeface="Arial" pitchFamily="34" charset="0"/>
              </a:rPr>
              <a:t>1), </a:t>
            </a:r>
            <a:r>
              <a:rPr lang="en-US" dirty="0">
                <a:cs typeface="Arial" pitchFamily="34" charset="0"/>
              </a:rPr>
              <a:t>then </a:t>
            </a:r>
            <a:br>
              <a:rPr lang="en-US" dirty="0">
                <a:cs typeface="Arial" pitchFamily="34" charset="0"/>
              </a:rPr>
            </a:br>
            <a:r>
              <a:rPr lang="en-US" dirty="0">
                <a:cs typeface="Arial" pitchFamily="34" charset="0"/>
              </a:rPr>
              <a:t>TPR = TP/(TP+FN)  = o</a:t>
            </a:r>
            <a:r>
              <a:rPr lang="en-US" dirty="0" smtClean="0">
                <a:cs typeface="Arial" pitchFamily="34" charset="0"/>
              </a:rPr>
              <a:t>/(0 </a:t>
            </a:r>
            <a:r>
              <a:rPr lang="en-US" dirty="0">
                <a:cs typeface="Arial" pitchFamily="34" charset="0"/>
              </a:rPr>
              <a:t>+ </a:t>
            </a:r>
            <a:r>
              <a:rPr lang="en-US" dirty="0" smtClean="0">
                <a:cs typeface="Arial" pitchFamily="34" charset="0"/>
              </a:rPr>
              <a:t>FN) </a:t>
            </a:r>
            <a:r>
              <a:rPr lang="en-US" dirty="0">
                <a:cs typeface="Arial" pitchFamily="34" charset="0"/>
              </a:rPr>
              <a:t>= </a:t>
            </a:r>
            <a:r>
              <a:rPr lang="en-US" dirty="0" smtClean="0">
                <a:cs typeface="Arial" pitchFamily="34" charset="0"/>
              </a:rPr>
              <a:t>0</a:t>
            </a:r>
            <a:r>
              <a:rPr lang="en-US" dirty="0">
                <a:cs typeface="Arial" pitchFamily="34" charset="0"/>
              </a:rPr>
              <a:t/>
            </a:r>
            <a:br>
              <a:rPr lang="en-US" dirty="0">
                <a:cs typeface="Arial" pitchFamily="34" charset="0"/>
              </a:rPr>
            </a:br>
            <a:r>
              <a:rPr lang="en-US" dirty="0">
                <a:cs typeface="Arial" pitchFamily="34" charset="0"/>
              </a:rPr>
              <a:t>FPR = FP/(FP + TN) = 0</a:t>
            </a:r>
            <a:r>
              <a:rPr lang="en-US" dirty="0" smtClean="0">
                <a:cs typeface="Arial" pitchFamily="34" charset="0"/>
              </a:rPr>
              <a:t>/(0 </a:t>
            </a:r>
            <a:r>
              <a:rPr lang="en-US" dirty="0">
                <a:cs typeface="Arial" pitchFamily="34" charset="0"/>
              </a:rPr>
              <a:t>+ </a:t>
            </a:r>
            <a:r>
              <a:rPr lang="en-US" dirty="0" smtClean="0">
                <a:cs typeface="Arial" pitchFamily="34" charset="0"/>
              </a:rPr>
              <a:t>TN) </a:t>
            </a:r>
            <a:r>
              <a:rPr lang="en-US" dirty="0">
                <a:cs typeface="Arial" pitchFamily="34" charset="0"/>
              </a:rPr>
              <a:t>= </a:t>
            </a:r>
            <a:r>
              <a:rPr lang="en-US" dirty="0" smtClean="0">
                <a:cs typeface="Arial" pitchFamily="34" charset="0"/>
              </a:rPr>
              <a:t>0</a:t>
            </a:r>
            <a:endParaRPr lang="en-US" dirty="0"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en-US" dirty="0" smtClean="0"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63C85-A5B9-4EED-A929-E921488F2CE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4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CFF1-B83B-490B-9FC1-F1FE14FC939E}" type="slidenum">
              <a:rPr lang="en-US"/>
              <a:pPr/>
              <a:t>7</a:t>
            </a:fld>
            <a:endParaRPr lang="en-US"/>
          </a:p>
        </p:txBody>
      </p:sp>
      <p:sp>
        <p:nvSpPr>
          <p:cNvPr id="412674" name="Text Box 2"/>
          <p:cNvSpPr txBox="1">
            <a:spLocks noChangeArrowheads="1"/>
          </p:cNvSpPr>
          <p:nvPr/>
        </p:nvSpPr>
        <p:spPr bwMode="auto">
          <a:xfrm>
            <a:off x="212725" y="846137"/>
            <a:ext cx="6464300" cy="585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truth &lt;- rep(0:1,each=50)</a:t>
            </a:r>
          </a:p>
          <a:p>
            <a:r>
              <a:rPr lang="en-US" sz="1800" dirty="0" err="1">
                <a:latin typeface="Courier New" pitchFamily="49" charset="0"/>
              </a:rPr>
              <a:t>pred</a:t>
            </a:r>
            <a:r>
              <a:rPr lang="en-US" sz="1800" dirty="0">
                <a:latin typeface="Courier New" pitchFamily="49" charset="0"/>
              </a:rPr>
              <a:t> &lt;- c(</a:t>
            </a:r>
            <a:r>
              <a:rPr lang="en-US" sz="1800" dirty="0" err="1">
                <a:latin typeface="Courier New" pitchFamily="49" charset="0"/>
              </a:rPr>
              <a:t>rnorm</a:t>
            </a:r>
            <a:r>
              <a:rPr lang="en-US" sz="1800" dirty="0">
                <a:latin typeface="Courier New" pitchFamily="49" charset="0"/>
              </a:rPr>
              <a:t>(50,10,1),</a:t>
            </a:r>
            <a:r>
              <a:rPr lang="en-US" sz="1800" dirty="0" err="1">
                <a:latin typeface="Courier New" pitchFamily="49" charset="0"/>
              </a:rPr>
              <a:t>rnorm</a:t>
            </a:r>
            <a:r>
              <a:rPr lang="en-US" sz="1800" dirty="0">
                <a:latin typeface="Courier New" pitchFamily="49" charset="0"/>
              </a:rPr>
              <a:t>(50,12,1))</a:t>
            </a:r>
          </a:p>
          <a:p>
            <a:r>
              <a:rPr lang="en-US" sz="1800" dirty="0">
                <a:latin typeface="Courier New" pitchFamily="49" charset="0"/>
              </a:rPr>
              <a:t>library(ROC)</a:t>
            </a:r>
          </a:p>
          <a:p>
            <a:r>
              <a:rPr lang="en-US" sz="1800" dirty="0" err="1">
                <a:latin typeface="Courier New" pitchFamily="49" charset="0"/>
              </a:rPr>
              <a:t>roc.data</a:t>
            </a:r>
            <a:r>
              <a:rPr lang="en-US" sz="1800" dirty="0">
                <a:latin typeface="Courier New" pitchFamily="49" charset="0"/>
              </a:rPr>
              <a:t> &lt;- rocdemo.sca(</a:t>
            </a:r>
            <a:r>
              <a:rPr lang="en-US" sz="1800" dirty="0" err="1">
                <a:latin typeface="Courier New" pitchFamily="49" charset="0"/>
              </a:rPr>
              <a:t>truth,pred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endParaRPr lang="en-US" sz="1800" dirty="0">
              <a:latin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</a:rPr>
              <a:t>plot1 &lt;- function()</a:t>
            </a:r>
          </a:p>
          <a:p>
            <a:r>
              <a:rPr lang="en-US" sz="1800" dirty="0">
                <a:latin typeface="Courier New" pitchFamily="49" charset="0"/>
              </a:rPr>
              <a:t>{</a:t>
            </a:r>
          </a:p>
          <a:p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nz</a:t>
            </a:r>
            <a:r>
              <a:rPr lang="en-US" sz="1800" dirty="0">
                <a:latin typeface="Courier New" pitchFamily="49" charset="0"/>
              </a:rPr>
              <a:t> &lt;- sum(truth==0)</a:t>
            </a:r>
          </a:p>
          <a:p>
            <a:r>
              <a:rPr lang="en-US" sz="1800" dirty="0">
                <a:latin typeface="Courier New" pitchFamily="49" charset="0"/>
              </a:rPr>
              <a:t>  n &lt;- length(truth)</a:t>
            </a:r>
          </a:p>
          <a:p>
            <a:r>
              <a:rPr lang="en-US" sz="1800" dirty="0">
                <a:latin typeface="Courier New" pitchFamily="49" charset="0"/>
              </a:rPr>
              <a:t>  plot(density(</a:t>
            </a:r>
            <a:r>
              <a:rPr lang="en-US" sz="1800" dirty="0" err="1">
                <a:latin typeface="Courier New" pitchFamily="49" charset="0"/>
              </a:rPr>
              <a:t>pred</a:t>
            </a:r>
            <a:r>
              <a:rPr lang="en-US" sz="1800" dirty="0">
                <a:latin typeface="Courier New" pitchFamily="49" charset="0"/>
              </a:rPr>
              <a:t>[1:nz]),</a:t>
            </a:r>
            <a:r>
              <a:rPr lang="en-US" sz="1800" dirty="0" err="1">
                <a:latin typeface="Courier New" pitchFamily="49" charset="0"/>
              </a:rPr>
              <a:t>lwd</a:t>
            </a:r>
            <a:r>
              <a:rPr lang="en-US" sz="1800" dirty="0">
                <a:latin typeface="Courier New" pitchFamily="49" charset="0"/>
              </a:rPr>
              <a:t>=2,xlim=c(6,18),</a:t>
            </a:r>
          </a:p>
          <a:p>
            <a:r>
              <a:rPr lang="en-US" sz="1800" dirty="0">
                <a:latin typeface="Courier New" pitchFamily="49" charset="0"/>
              </a:rPr>
              <a:t>    main="Generating an ROC Curve")</a:t>
            </a:r>
          </a:p>
          <a:p>
            <a:r>
              <a:rPr lang="en-US" sz="1800" dirty="0">
                <a:latin typeface="Courier New" pitchFamily="49" charset="0"/>
              </a:rPr>
              <a:t>  lines(density(</a:t>
            </a:r>
            <a:r>
              <a:rPr lang="en-US" sz="1800" dirty="0" err="1">
                <a:latin typeface="Courier New" pitchFamily="49" charset="0"/>
              </a:rPr>
              <a:t>pred</a:t>
            </a:r>
            <a:r>
              <a:rPr lang="en-US" sz="1800" dirty="0">
                <a:latin typeface="Courier New" pitchFamily="49" charset="0"/>
              </a:rPr>
              <a:t>[(nz+1):n]),</a:t>
            </a:r>
            <a:r>
              <a:rPr lang="en-US" sz="1800" dirty="0" err="1">
                <a:latin typeface="Courier New" pitchFamily="49" charset="0"/>
              </a:rPr>
              <a:t>col</a:t>
            </a:r>
            <a:r>
              <a:rPr lang="en-US" sz="1800" dirty="0">
                <a:latin typeface="Courier New" pitchFamily="49" charset="0"/>
              </a:rPr>
              <a:t>=2,lwd=2)</a:t>
            </a:r>
          </a:p>
          <a:p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abline</a:t>
            </a:r>
            <a:r>
              <a:rPr lang="en-US" sz="1800" dirty="0">
                <a:latin typeface="Courier New" pitchFamily="49" charset="0"/>
              </a:rPr>
              <a:t>(v=10,col=4,lwd=2)</a:t>
            </a:r>
          </a:p>
          <a:p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abline</a:t>
            </a:r>
            <a:r>
              <a:rPr lang="en-US" sz="1800" dirty="0">
                <a:latin typeface="Courier New" pitchFamily="49" charset="0"/>
              </a:rPr>
              <a:t>(v=11,col=4,lwd=2)</a:t>
            </a:r>
          </a:p>
          <a:p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abline</a:t>
            </a:r>
            <a:r>
              <a:rPr lang="en-US" sz="1800" dirty="0">
                <a:latin typeface="Courier New" pitchFamily="49" charset="0"/>
              </a:rPr>
              <a:t>(v=12,col=4,lwd=2)</a:t>
            </a:r>
          </a:p>
          <a:p>
            <a:r>
              <a:rPr lang="en-US" sz="1800" dirty="0">
                <a:latin typeface="Courier New" pitchFamily="49" charset="0"/>
              </a:rPr>
              <a:t>}</a:t>
            </a:r>
          </a:p>
          <a:p>
            <a:r>
              <a:rPr lang="en-US" sz="1800" dirty="0">
                <a:latin typeface="Courier New" pitchFamily="49" charset="0"/>
              </a:rPr>
              <a:t>&gt; plot1()</a:t>
            </a:r>
          </a:p>
          <a:p>
            <a:r>
              <a:rPr lang="en-US" sz="1800" dirty="0">
                <a:latin typeface="Courier New" pitchFamily="49" charset="0"/>
              </a:rPr>
              <a:t>&gt; plot(</a:t>
            </a:r>
            <a:r>
              <a:rPr lang="en-US" sz="1800" dirty="0" err="1">
                <a:latin typeface="Courier New" pitchFamily="49" charset="0"/>
              </a:rPr>
              <a:t>roc.data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r>
              <a:rPr lang="en-US" sz="1800" dirty="0">
                <a:latin typeface="Courier New" pitchFamily="49" charset="0"/>
              </a:rPr>
              <a:t>&gt; AUC(</a:t>
            </a:r>
            <a:r>
              <a:rPr lang="en-US" sz="1800" dirty="0" err="1">
                <a:latin typeface="Courier New" pitchFamily="49" charset="0"/>
              </a:rPr>
              <a:t>roc.data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r>
              <a:rPr lang="en-US" sz="1800" dirty="0">
                <a:latin typeface="Courier New" pitchFamily="49" charset="0"/>
              </a:rPr>
              <a:t>[1] 0.8988</a:t>
            </a:r>
          </a:p>
          <a:p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0E08-F1E0-4DF4-BA68-66769D6FE874}" type="slidenum">
              <a:rPr lang="en-US"/>
              <a:pPr/>
              <a:t>8</a:t>
            </a:fld>
            <a:endParaRPr lang="en-US"/>
          </a:p>
        </p:txBody>
      </p:sp>
      <p:pic>
        <p:nvPicPr>
          <p:cNvPr id="414722" name="Picture 2" descr="roc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328612"/>
            <a:ext cx="6156325" cy="6148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12, 2014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0AFC-DC7B-41DF-96BA-CB6280F118E8}" type="slidenum">
              <a:rPr lang="en-US"/>
              <a:pPr/>
              <a:t>9</a:t>
            </a:fld>
            <a:endParaRPr lang="en-US"/>
          </a:p>
        </p:txBody>
      </p:sp>
      <p:pic>
        <p:nvPicPr>
          <p:cNvPr id="4157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92112"/>
            <a:ext cx="6477000" cy="646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6934</TotalTime>
  <Words>1536</Words>
  <Application>Microsoft Office PowerPoint</Application>
  <PresentationFormat>Letter Paper (8.5x11 in)</PresentationFormat>
  <Paragraphs>275</Paragraphs>
  <Slides>22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Constantia</vt:lpstr>
      <vt:lpstr>Courier New</vt:lpstr>
      <vt:lpstr>Times New Roman</vt:lpstr>
      <vt:lpstr>Wingdings 2</vt:lpstr>
      <vt:lpstr>Custom Design</vt:lpstr>
      <vt:lpstr>Flow</vt:lpstr>
      <vt:lpstr>Measuring Success in Prediction</vt:lpstr>
      <vt:lpstr>Binary Classification</vt:lpstr>
      <vt:lpstr>PowerPoint Presentation</vt:lpstr>
      <vt:lpstr>PowerPoint Presentation</vt:lpstr>
      <vt:lpstr>Dependence on Population</vt:lpstr>
      <vt:lpstr>ROC Curve (Receiver Operating Characteristic)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Statistical Significance and Classification Success</vt:lpstr>
      <vt:lpstr>PowerPoint Presentation</vt:lpstr>
      <vt:lpstr>Statistical Significance and Classification Success</vt:lpstr>
      <vt:lpstr>PowerPoint Presentation</vt:lpstr>
      <vt:lpstr>PowerPoint Presentation</vt:lpstr>
      <vt:lpstr>PowerPoint Presentation</vt:lpstr>
      <vt:lpstr>PowerPoint Presentation</vt:lpstr>
      <vt:lpstr>Choosing a Cutoff</vt:lpstr>
      <vt:lpstr>PowerPoint Presentation</vt:lpstr>
      <vt:lpstr>PowerPoint Presentation</vt:lpstr>
      <vt:lpstr>PowerPoint Presentation</vt:lpstr>
    </vt:vector>
  </TitlesOfParts>
  <Company>UCD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Multidisciplinary COllaboration:  Why and How?</dc:title>
  <dc:creator>David M. Rocke</dc:creator>
  <cp:lastModifiedBy>David Rocke</cp:lastModifiedBy>
  <cp:revision>115</cp:revision>
  <cp:lastPrinted>2014-02-12T17:08:23Z</cp:lastPrinted>
  <dcterms:created xsi:type="dcterms:W3CDTF">1998-09-24T18:03:49Z</dcterms:created>
  <dcterms:modified xsi:type="dcterms:W3CDTF">2015-05-17T15:33:31Z</dcterms:modified>
</cp:coreProperties>
</file>